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6" r:id="rId4"/>
    <p:sldId id="263" r:id="rId5"/>
    <p:sldId id="275" r:id="rId6"/>
    <p:sldId id="270" r:id="rId7"/>
    <p:sldId id="264" r:id="rId8"/>
    <p:sldId id="287" r:id="rId9"/>
    <p:sldId id="271" r:id="rId10"/>
    <p:sldId id="265" r:id="rId11"/>
    <p:sldId id="273" r:id="rId1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54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E0144-CEB2-B88E-E4EA-72CB91BCA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6DD8EF-975F-B803-63E6-3483DCFA2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753A20-6CA5-ACBC-482F-8A6505DC7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3873A8-5D19-7F72-03BD-9DC505A68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C0FEBA-91A3-DE36-4F7D-DFB7CE223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465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3B1F1D-BCD6-2574-680A-7317BDBDB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9BBDA5-D730-77AD-1116-3F6321A50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DFAC69-5CF3-C36C-C8F6-1ECDA0D8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5FE1CE-DF67-6E06-2036-D86560C6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F20775-127E-8F41-8A06-D0BA5656D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058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FA26840-90CF-E153-10EA-523621534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2BD81FE-520B-8A42-1B15-22937C75D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DA1D47-2CCD-D669-C37C-E43298C3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837C20-800F-2E5F-C4AA-550FE06E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2BB2D2-DC74-C6E0-7C21-A4FB5038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28385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177642" y="806836"/>
            <a:ext cx="9698176" cy="624789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nl-NL" err="1"/>
              <a:t>Title</a:t>
            </a:r>
            <a:r>
              <a:rPr lang="nl-NL"/>
              <a:t> </a:t>
            </a:r>
            <a:r>
              <a:rPr lang="nl-NL" err="1"/>
              <a:t>and</a:t>
            </a:r>
            <a:r>
              <a:rPr lang="nl-NL"/>
              <a:t> Content </a:t>
            </a:r>
            <a:r>
              <a:rPr lang="nl-NL" err="1"/>
              <a:t>Layout</a:t>
            </a:r>
            <a:r>
              <a:rPr lang="nl-NL"/>
              <a:t> </a:t>
            </a:r>
            <a:r>
              <a:rPr lang="nl-NL" err="1"/>
              <a:t>with</a:t>
            </a:r>
            <a:r>
              <a:rPr lang="nl-NL"/>
              <a:t> List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177642" y="1689682"/>
            <a:ext cx="9698175" cy="42862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your</a:t>
            </a:r>
            <a:r>
              <a:rPr lang="nl-NL"/>
              <a:t> first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  <a:p>
            <a:pPr lvl="0"/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your</a:t>
            </a:r>
            <a:r>
              <a:rPr lang="nl-NL"/>
              <a:t> second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  <a:p>
            <a:pPr lvl="0"/>
            <a:r>
              <a:rPr lang="nl-NL" err="1"/>
              <a:t>Add</a:t>
            </a:r>
            <a:r>
              <a:rPr lang="nl-NL"/>
              <a:t> </a:t>
            </a:r>
            <a:r>
              <a:rPr lang="nl-NL" err="1"/>
              <a:t>your</a:t>
            </a:r>
            <a:r>
              <a:rPr lang="nl-NL"/>
              <a:t> </a:t>
            </a:r>
            <a:r>
              <a:rPr lang="nl-NL" err="1"/>
              <a:t>third</a:t>
            </a:r>
            <a:r>
              <a:rPr lang="nl-NL"/>
              <a:t>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3467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9"/>
          <p:cNvSpPr>
            <a:spLocks noGrp="1"/>
          </p:cNvSpPr>
          <p:nvPr>
            <p:ph type="title" hasCustomPrompt="1"/>
          </p:nvPr>
        </p:nvSpPr>
        <p:spPr>
          <a:xfrm>
            <a:off x="1177642" y="806836"/>
            <a:ext cx="9698176" cy="624789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nl-NL" err="1"/>
              <a:t>Title</a:t>
            </a:r>
            <a:r>
              <a:rPr lang="nl-NL"/>
              <a:t> </a:t>
            </a:r>
            <a:r>
              <a:rPr lang="nl-NL" err="1"/>
              <a:t>and</a:t>
            </a:r>
            <a:r>
              <a:rPr lang="nl-NL"/>
              <a:t> Content </a:t>
            </a:r>
            <a:r>
              <a:rPr lang="nl-NL" err="1"/>
              <a:t>Layout</a:t>
            </a:r>
            <a:r>
              <a:rPr lang="nl-NL"/>
              <a:t> </a:t>
            </a:r>
            <a:r>
              <a:rPr lang="nl-NL" err="1"/>
              <a:t>with</a:t>
            </a:r>
            <a:r>
              <a:rPr lang="nl-NL"/>
              <a:t> Chart</a:t>
            </a:r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0"/>
          </p:nvPr>
        </p:nvSpPr>
        <p:spPr>
          <a:xfrm>
            <a:off x="1177642" y="1681162"/>
            <a:ext cx="9698321" cy="4304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72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177642" y="806836"/>
            <a:ext cx="9698176" cy="624789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nl-NL" err="1"/>
              <a:t>Two</a:t>
            </a:r>
            <a:r>
              <a:rPr lang="nl-NL"/>
              <a:t> Content </a:t>
            </a:r>
            <a:r>
              <a:rPr lang="nl-NL" err="1"/>
              <a:t>Layout</a:t>
            </a:r>
            <a:r>
              <a:rPr lang="nl-NL"/>
              <a:t> </a:t>
            </a:r>
            <a:r>
              <a:rPr lang="nl-NL" err="1"/>
              <a:t>with</a:t>
            </a:r>
            <a:r>
              <a:rPr lang="nl-NL"/>
              <a:t> </a:t>
            </a:r>
            <a:r>
              <a:rPr lang="nl-NL" err="1"/>
              <a:t>Table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1177642" y="1689682"/>
            <a:ext cx="4853703" cy="42862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nl-NL"/>
              <a:t>First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  <a:p>
            <a:pPr lvl="0"/>
            <a:r>
              <a:rPr lang="nl-NL"/>
              <a:t>Second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  <a:p>
            <a:pPr lvl="0"/>
            <a:r>
              <a:rPr lang="nl-NL" err="1"/>
              <a:t>Third</a:t>
            </a:r>
            <a:r>
              <a:rPr lang="nl-NL"/>
              <a:t>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</p:txBody>
      </p:sp>
      <p:sp>
        <p:nvSpPr>
          <p:cNvPr id="4" name="Tijdelijke aanduiding voor tabel 3"/>
          <p:cNvSpPr>
            <a:spLocks noGrp="1"/>
          </p:cNvSpPr>
          <p:nvPr>
            <p:ph type="tbl" sz="quarter" idx="11" hasCustomPrompt="1"/>
          </p:nvPr>
        </p:nvSpPr>
        <p:spPr>
          <a:xfrm>
            <a:off x="6026730" y="1689682"/>
            <a:ext cx="4849088" cy="428624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err="1"/>
              <a:t>Table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640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with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>
          <a:xfrm>
            <a:off x="1177642" y="806836"/>
            <a:ext cx="9698176" cy="624789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nl-NL" err="1"/>
              <a:t>Two</a:t>
            </a:r>
            <a:r>
              <a:rPr lang="nl-NL"/>
              <a:t> Content </a:t>
            </a:r>
            <a:r>
              <a:rPr lang="nl-NL" err="1"/>
              <a:t>Layout</a:t>
            </a:r>
            <a:r>
              <a:rPr lang="nl-NL"/>
              <a:t> </a:t>
            </a:r>
            <a:r>
              <a:rPr lang="nl-NL" err="1"/>
              <a:t>with</a:t>
            </a:r>
            <a:r>
              <a:rPr lang="nl-NL"/>
              <a:t> </a:t>
            </a:r>
            <a:r>
              <a:rPr lang="nl-NL" err="1"/>
              <a:t>SmartArt</a:t>
            </a:r>
            <a:endParaRPr lang="nl-NL"/>
          </a:p>
        </p:txBody>
      </p:sp>
      <p:sp>
        <p:nvSpPr>
          <p:cNvPr id="8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022115" y="1689681"/>
            <a:ext cx="4853703" cy="42862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2500"/>
              </a:spcBef>
              <a:buFont typeface="Arial" panose="020B0604020202020204" pitchFamily="34" charset="0"/>
              <a:buChar char="•"/>
              <a:defRPr sz="2400" baseline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nl-NL"/>
              <a:t>First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  <a:p>
            <a:pPr lvl="0"/>
            <a:r>
              <a:rPr lang="nl-NL"/>
              <a:t>Second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  <a:p>
            <a:pPr lvl="0"/>
            <a:r>
              <a:rPr lang="nl-NL" err="1"/>
              <a:t>Third</a:t>
            </a:r>
            <a:r>
              <a:rPr lang="nl-NL"/>
              <a:t> </a:t>
            </a:r>
            <a:r>
              <a:rPr lang="nl-NL" err="1"/>
              <a:t>bullet</a:t>
            </a:r>
            <a:r>
              <a:rPr lang="nl-NL"/>
              <a:t> point </a:t>
            </a:r>
            <a:r>
              <a:rPr lang="nl-NL" err="1"/>
              <a:t>here</a:t>
            </a:r>
            <a:endParaRPr lang="nl-NL"/>
          </a:p>
        </p:txBody>
      </p:sp>
      <p:sp>
        <p:nvSpPr>
          <p:cNvPr id="11" name="Tijdelijke aanduiding voor SmartArt 10"/>
          <p:cNvSpPr>
            <a:spLocks noGrp="1"/>
          </p:cNvSpPr>
          <p:nvPr>
            <p:ph type="dgm" sz="quarter" idx="11" hasCustomPrompt="1"/>
          </p:nvPr>
        </p:nvSpPr>
        <p:spPr>
          <a:xfrm>
            <a:off x="1177642" y="1689681"/>
            <a:ext cx="4844473" cy="428624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err="1"/>
              <a:t>SmartArt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08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844771-2BEC-5C82-8C5F-F0F511F45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F59BDB-69BC-2F8C-30E0-9B60FDBE3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9C76E6-1D7F-490F-AAAB-46E586102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8282EE-49F3-88FD-6B6E-1C84D0B6A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85A59F-18C1-6FC8-744F-B274B566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043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AB953-DF80-AC3B-801A-E52B2079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399C3DF-741A-9B74-BFFB-AD754AF43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6A7CDB-44FF-BC8B-CB54-EA8EA4B9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3DF2ED-6179-5569-3E77-E14FEA63F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BAC751-0AE4-B988-F3F3-99A188D25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682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9BBD4-C081-E163-5B42-E4C319CD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3C1584-CA13-F8CD-C491-34B72ABB1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DD5415C-62B0-F9B7-9529-E818760571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D9BD04-011B-DB87-9686-5B91E68F8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E654D3F-16E4-0492-ED45-A1DD3798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C25841D-6BD1-E56B-6539-7C6F96D1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6207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E51FF6-0B5D-AE31-A894-0C4D9E745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032D9B-38A7-F09F-B9F2-6C1A4DEED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12CFA5-9550-97AF-43B4-E35D190D8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972C2DE-67B0-3E53-85FD-BC02B3D511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971212A-F6A1-2924-BEDB-526B41E68F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BADB74C-60C4-80AD-A02F-5134FB2C0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3F69DF0-5D7F-1AD5-3051-6692FB43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ACB75A6-3ACF-390E-9222-EA27F014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25569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FA6020-3A9D-DF51-8E29-FA1DEE13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B053123-0D13-1515-A0BA-6A28E9AE7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1984581-2874-5DA9-B123-D3A101F60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2CDB6DA-7812-1418-6002-8D513C4C3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5069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A1BA3FC-1F79-BDC6-2D00-D3ADAA022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E8779A5-DDF7-E5E4-7EE3-4B96BA35B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D4A03E-C65D-0EC3-1797-1C2CD8B43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689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D394BE-3145-1D31-EC3C-E35879EE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6E1FD7-05DD-F12F-DB1A-7480ECA1E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845ABD-4160-86BB-087A-4670CCA2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43A5815-8B0B-4EBE-68B4-A88A0E9D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7E742F4-37BE-E56C-2586-5FFC56AA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3AB8023-C6A3-1A81-F2FE-673AB7A1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549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0350A-F963-AF2F-7AE6-268E0F323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BAB0BC8-A26A-2E89-4747-9052C330C3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541481B-9099-16FF-109F-EB6431B84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4A38B27-FCD2-6769-DC31-696CA19EC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67807E-963E-606B-D05C-8FCA543F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A67691A-191E-D09E-8B66-2F2E1BF0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9495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908F83-1799-FC65-6EE7-102C6D26B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07BFF2-CAF7-FAE6-612B-6B983BC28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NL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2AD9D4-15B3-268A-6B7D-568AC804D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59747-B1BC-41FF-8D4C-972B1353A9E3}" type="datetimeFigureOut">
              <a:rPr lang="en-NL" smtClean="0"/>
              <a:t>02/09/2022</a:t>
            </a:fld>
            <a:endParaRPr lang="en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28D7B7-387F-13FA-49B0-E9100276A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C9FE2F-F113-AB50-9EDD-F19108ECB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B24D-A3BC-4655-BFCD-4B36D2F32780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3547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08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rgkoepelwf.nl/zorgprofessionals/zorgprogramma/diabetes-type-2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orgkoepelwf.nl/wp-content/uploads/Handleiding-verwijzen-en-consulteren-vanuit-HealthConnected-KIS.pdf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10DAA-AD81-E335-54E0-710B27070F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314B24-BC37-8E1E-E1F7-8399F4368F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46841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E0669-B15B-DDF8-C523-095768DA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Leerpunten</a:t>
            </a:r>
            <a:endParaRPr lang="en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8D7F0EE-1C75-D17A-1FD7-3C026E625876}"/>
              </a:ext>
            </a:extLst>
          </p:cNvPr>
          <p:cNvSpPr txBox="1"/>
          <p:nvPr/>
        </p:nvSpPr>
        <p:spPr>
          <a:xfrm>
            <a:off x="1177641" y="1917291"/>
            <a:ext cx="9588681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POH blijft centrale spin in het web bij voetzorg – blijf kijken!</a:t>
            </a:r>
          </a:p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Zie </a:t>
            </a: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onze website </a:t>
            </a: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voor duidelijk filmpjes over het uitvoeren van het voetonderzoek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Diagnose podotherapeut is leidend, ook voor de registratie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Alleen medische noodzakelijke voetzorg wordt vergoed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Vergoeding binnen en buiten de keten is gelijk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Regels huisbezoeken zijn heel erg streng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Verwijs alleen naar een podotherapeut via het KIS bij een geldige Sims. Vanaf Sims 1.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43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0A6415-C2AB-8F43-EFE8-5A5853A3E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912" y="3116605"/>
            <a:ext cx="9698176" cy="624789"/>
          </a:xfrm>
        </p:spPr>
        <p:txBody>
          <a:bodyPr/>
          <a:lstStyle/>
          <a:p>
            <a:r>
              <a:rPr lang="nl-NL"/>
              <a:t>Voetzorg </a:t>
            </a:r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5931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C5B1E-545F-9AB7-DB9A-0BC65B1CE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86" y="597707"/>
            <a:ext cx="9698176" cy="624789"/>
          </a:xfrm>
        </p:spPr>
        <p:txBody>
          <a:bodyPr/>
          <a:lstStyle/>
          <a:p>
            <a:r>
              <a:rPr lang="nl-NL"/>
              <a:t>Wat is er veranderd in 2022 in de voetzorg?</a:t>
            </a:r>
            <a:endParaRPr lang="en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37A8074-B2C7-8AC4-6640-25A8D94514A4}"/>
              </a:ext>
            </a:extLst>
          </p:cNvPr>
          <p:cNvSpPr txBox="1"/>
          <p:nvPr/>
        </p:nvSpPr>
        <p:spPr>
          <a:xfrm>
            <a:off x="771786" y="1620716"/>
            <a:ext cx="10835195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POH blijft de centrale spil in de voetzorg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Voetcontrole blijft een verplicht onderdeel bij de DM2 controles (ook als patiënt bij podotherapeut komt!)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Verwijzen podotherapeut (voor keten patiënten) moet via het KIS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Patiënt moet naar de podotherapeut om in aanmerking te komen voor vergoeding pedicure zorg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421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2129F6-6AB0-A9C1-6FFB-F0940A1F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58" y="458031"/>
            <a:ext cx="9698176" cy="624789"/>
          </a:xfrm>
        </p:spPr>
        <p:txBody>
          <a:bodyPr/>
          <a:lstStyle/>
          <a:p>
            <a:r>
              <a:rPr lang="nl-NL"/>
              <a:t>POH heeft een centrale rol</a:t>
            </a:r>
            <a:endParaRPr lang="en-NL"/>
          </a:p>
        </p:txBody>
      </p:sp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50575ACD-CCBB-594D-204F-7A3DBECD5DB6}"/>
              </a:ext>
            </a:extLst>
          </p:cNvPr>
          <p:cNvGraphicFramePr>
            <a:graphicFrameLocks noGrp="1"/>
          </p:cNvGraphicFramePr>
          <p:nvPr/>
        </p:nvGraphicFramePr>
        <p:xfrm>
          <a:off x="534854" y="1082820"/>
          <a:ext cx="11122292" cy="5545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445">
                  <a:extLst>
                    <a:ext uri="{9D8B030D-6E8A-4147-A177-3AD203B41FA5}">
                      <a16:colId xmlns:a16="http://schemas.microsoft.com/office/drawing/2014/main" val="2029433158"/>
                    </a:ext>
                  </a:extLst>
                </a:gridCol>
                <a:gridCol w="4763847">
                  <a:extLst>
                    <a:ext uri="{9D8B030D-6E8A-4147-A177-3AD203B41FA5}">
                      <a16:colId xmlns:a16="http://schemas.microsoft.com/office/drawing/2014/main" val="21803801"/>
                    </a:ext>
                  </a:extLst>
                </a:gridCol>
                <a:gridCol w="1637071">
                  <a:extLst>
                    <a:ext uri="{9D8B030D-6E8A-4147-A177-3AD203B41FA5}">
                      <a16:colId xmlns:a16="http://schemas.microsoft.com/office/drawing/2014/main" val="2586898612"/>
                    </a:ext>
                  </a:extLst>
                </a:gridCol>
                <a:gridCol w="2934929">
                  <a:extLst>
                    <a:ext uri="{9D8B030D-6E8A-4147-A177-3AD203B41FA5}">
                      <a16:colId xmlns:a16="http://schemas.microsoft.com/office/drawing/2014/main" val="355300057"/>
                    </a:ext>
                  </a:extLst>
                </a:gridCol>
              </a:tblGrid>
              <a:tr h="443675">
                <a:tc>
                  <a:txBody>
                    <a:bodyPr/>
                    <a:lstStyle/>
                    <a:p>
                      <a:r>
                        <a:rPr lang="nl-NL"/>
                        <a:t>Zorgprofiel</a:t>
                      </a:r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Screening</a:t>
                      </a:r>
                    </a:p>
                    <a:p>
                      <a:r>
                        <a:rPr lang="nl-NL"/>
                        <a:t>Interval POH</a:t>
                      </a:r>
                      <a:endParaRPr lang="en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/>
                        <a:t>Vergoeding </a:t>
                      </a:r>
                      <a:endParaRPr lang="en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44202"/>
                  </a:ext>
                </a:extLst>
              </a:tr>
              <a:tr h="443675">
                <a:tc>
                  <a:txBody>
                    <a:bodyPr/>
                    <a:lstStyle/>
                    <a:p>
                      <a:r>
                        <a:rPr lang="nl-NL" sz="1600"/>
                        <a:t>Zorgprofiel 0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Geen afwijkingen 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1x per jaar 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Geen vergoeding</a:t>
                      </a:r>
                      <a:endParaRPr lang="en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75577"/>
                  </a:ext>
                </a:extLst>
              </a:tr>
              <a:tr h="1093993">
                <a:tc>
                  <a:txBody>
                    <a:bodyPr/>
                    <a:lstStyle/>
                    <a:p>
                      <a:r>
                        <a:rPr lang="nl-NL" sz="1600"/>
                        <a:t>Zorgprofiel 1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Verminderde sensibiliteit </a:t>
                      </a:r>
                      <a:r>
                        <a:rPr lang="nl-NL" sz="1600" b="1"/>
                        <a:t>of</a:t>
                      </a:r>
                      <a:r>
                        <a:rPr lang="nl-NL" sz="1600"/>
                        <a:t> verminderde doorbloeding</a:t>
                      </a:r>
                      <a:endParaRPr lang="en-NL" sz="1600"/>
                    </a:p>
                    <a:p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2x per jaar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Eenmalig voetonderzoek podotherapeut </a:t>
                      </a:r>
                      <a:endParaRPr lang="en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98057"/>
                  </a:ext>
                </a:extLst>
              </a:tr>
              <a:tr h="866075">
                <a:tc>
                  <a:txBody>
                    <a:bodyPr/>
                    <a:lstStyle/>
                    <a:p>
                      <a:r>
                        <a:rPr lang="nl-NL" sz="1600"/>
                        <a:t>Zorgprofiel 2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Verminderde sensibiliteit en verminderde doorbloeding </a:t>
                      </a:r>
                      <a:r>
                        <a:rPr lang="nl-NL" sz="1600" b="1"/>
                        <a:t>zonder</a:t>
                      </a:r>
                      <a:r>
                        <a:rPr lang="nl-NL" sz="1600"/>
                        <a:t> (tekenen van) verhoogde druk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3-4x per jaar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Podotherapie + pedicurezorg </a:t>
                      </a:r>
                      <a:endParaRPr lang="en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4163737"/>
                  </a:ext>
                </a:extLst>
              </a:tr>
              <a:tr h="1122689">
                <a:tc>
                  <a:txBody>
                    <a:bodyPr/>
                    <a:lstStyle/>
                    <a:p>
                      <a:r>
                        <a:rPr lang="nl-NL" sz="1600"/>
                        <a:t>Zorgprofiel 3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Verminderde sensibiliteit en verminderde doorbloeding </a:t>
                      </a:r>
                      <a:r>
                        <a:rPr lang="nl-NL" sz="1600" b="1"/>
                        <a:t>in combinatie met </a:t>
                      </a:r>
                      <a:r>
                        <a:rPr lang="nl-NL" sz="1600"/>
                        <a:t>(tekenen van) verhoogde druk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3-4x per jaar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Podotherapie + pedicurezorg </a:t>
                      </a:r>
                      <a:endParaRPr lang="en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131288"/>
                  </a:ext>
                </a:extLst>
              </a:tr>
              <a:tr h="1379305">
                <a:tc>
                  <a:txBody>
                    <a:bodyPr/>
                    <a:lstStyle/>
                    <a:p>
                      <a:r>
                        <a:rPr lang="nl-NL" sz="1600"/>
                        <a:t>Zorgprofiel 4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Acuut of doorgemaakt ulcus </a:t>
                      </a:r>
                      <a:r>
                        <a:rPr lang="nl-NL" sz="1600" i="1"/>
                        <a:t>(onder de enkel)</a:t>
                      </a:r>
                    </a:p>
                    <a:p>
                      <a:r>
                        <a:rPr lang="nl-NL" sz="1600"/>
                        <a:t>DM gerelateerde amputatie (in verleden)</a:t>
                      </a:r>
                    </a:p>
                    <a:p>
                      <a:r>
                        <a:rPr lang="nl-NL" sz="1600"/>
                        <a:t>Actief of inactieve Charcot voet</a:t>
                      </a:r>
                    </a:p>
                    <a:p>
                      <a:r>
                        <a:rPr lang="nl-NL" sz="1600"/>
                        <a:t>eGFR &lt;15ml/min 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/>
                        <a:t>3- 4x per jaar </a:t>
                      </a:r>
                      <a:endParaRPr lang="en-NL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Podotherapie + pedicurezorg </a:t>
                      </a:r>
                      <a:endParaRPr lang="en-NL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3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64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32F21-05AE-B445-1717-45A388B5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621" y="806836"/>
            <a:ext cx="9698176" cy="624789"/>
          </a:xfrm>
        </p:spPr>
        <p:txBody>
          <a:bodyPr/>
          <a:lstStyle/>
          <a:p>
            <a:r>
              <a:rPr lang="nl-NL"/>
              <a:t>Verwijzing KIS</a:t>
            </a:r>
            <a:endParaRPr lang="en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31E2352-E333-55A5-790D-571FE76B3B43}"/>
              </a:ext>
            </a:extLst>
          </p:cNvPr>
          <p:cNvSpPr txBox="1"/>
          <p:nvPr/>
        </p:nvSpPr>
        <p:spPr>
          <a:xfrm>
            <a:off x="1177642" y="1846911"/>
            <a:ext cx="89930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3DE3B08-22F5-CAA4-1AE0-51F93BCC9375}"/>
              </a:ext>
            </a:extLst>
          </p:cNvPr>
          <p:cNvSpPr txBox="1"/>
          <p:nvPr/>
        </p:nvSpPr>
        <p:spPr>
          <a:xfrm>
            <a:off x="1177642" y="1846911"/>
            <a:ext cx="797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Handleiding verwijzen KIS</a:t>
            </a: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9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CDDDB3-4F4C-7644-6124-0FF930A4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08" y="471830"/>
            <a:ext cx="9698176" cy="624789"/>
          </a:xfrm>
        </p:spPr>
        <p:txBody>
          <a:bodyPr/>
          <a:lstStyle/>
          <a:p>
            <a:r>
              <a:rPr lang="nl-NL"/>
              <a:t>Medische noodzaak </a:t>
            </a:r>
            <a:endParaRPr lang="en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BEEC546-FA6B-2612-F518-06F66C1FA41C}"/>
              </a:ext>
            </a:extLst>
          </p:cNvPr>
          <p:cNvSpPr txBox="1"/>
          <p:nvPr/>
        </p:nvSpPr>
        <p:spPr>
          <a:xfrm>
            <a:off x="630608" y="1359153"/>
            <a:ext cx="10930784" cy="502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Alleen medisch noodzakelijk voetzorg wordt vergoed. Voor niet medisch noodzakelijke zorg moet patiënt bijbetalen of deze indienen bij aanvullende verzekering (soms vergoed).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Vergoeding ambulante behandeling (visite aan huis) </a:t>
            </a: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Aan huis behandeling (vergoed door de basisverzekering) is er voor die patiënten die om medische redenen niet in staat zijn hun woning te verlaten vanwege ziekte en/of beperkingen en daarom niet in staat zijn naar de praktijk van de podotherapeut te komen.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err="1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ln</a:t>
            </a: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alle andere gevallen dient de patiënt naar de praktijk te komen. Zeer strenge regels vanuit verzekeraar. Verklaring huisarts is niet afdoende.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Motiveer deze bij de verwijzing waarom ambulante zorg noodzakelijk is. Indien niet aan de indicatie wordt voldaan wordt het verzoek afgewezen. </a:t>
            </a: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393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F6325-624B-37A1-7F7A-09B95E1DF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661" y="688704"/>
            <a:ext cx="9698176" cy="624789"/>
          </a:xfrm>
        </p:spPr>
        <p:txBody>
          <a:bodyPr/>
          <a:lstStyle/>
          <a:p>
            <a:r>
              <a:rPr lang="nl-NL"/>
              <a:t>Voorbeelden medisch noodzakelijk zorg</a:t>
            </a:r>
            <a:endParaRPr lang="en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284374-D4F4-BF05-8BC1-4A5DAB06B8E6}"/>
              </a:ext>
            </a:extLst>
          </p:cNvPr>
          <p:cNvSpPr txBox="1"/>
          <p:nvPr/>
        </p:nvSpPr>
        <p:spPr>
          <a:xfrm>
            <a:off x="1000661" y="1607574"/>
            <a:ext cx="9698176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Dhr. A, alleenstaand zonder kinderen. Heeft geen eigen vervoer om naar de podotherapiepraktijk te komen.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Mw. B, heeft haar been gebroken en kan hierdoor tijdelijk niet naar de podotherapiepraktijk komen.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Dhr. C, zit in een elektrische rolstoel en is afhankelijk van een rolstoel taxi.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 dirty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30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EF7154-2FBB-1052-E63E-64C75296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Niet eens met besluit podotherapeut</a:t>
            </a:r>
            <a:endParaRPr lang="en-NL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CC7CDFE-19C2-9356-5B44-102C1552BC19}"/>
              </a:ext>
            </a:extLst>
          </p:cNvPr>
          <p:cNvSpPr txBox="1"/>
          <p:nvPr/>
        </p:nvSpPr>
        <p:spPr>
          <a:xfrm>
            <a:off x="1177642" y="1431625"/>
            <a:ext cx="10134371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Podotherapeut doet uitgebreide voetscreening en stelt behandelplan op. </a:t>
            </a:r>
          </a:p>
          <a:p>
            <a:pPr marL="742950" marR="0" lvl="1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Uitkomt Sims kan afwijken van beoordeling POH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Podotherapeut bepaald welke voetzorg medisch noodzakelijk is en hoe vaak patiënt bij pedicure mag komen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Podotherapeut verwijst door naar pedicure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1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Niet eens met besluit podotherapeut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Vraag medebeoordeling door HA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Overleg met expertteam (kan voetscreening herhalen)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Expertteam kan besluiten tot een second opinion (zeldzaam)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233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1D7394-C779-B20F-FD0C-D4321A65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Registratie HIS</a:t>
            </a:r>
            <a:endParaRPr lang="en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7D91C63-3833-30E5-BA31-35B965710DBC}"/>
              </a:ext>
            </a:extLst>
          </p:cNvPr>
          <p:cNvSpPr txBox="1"/>
          <p:nvPr/>
        </p:nvSpPr>
        <p:spPr>
          <a:xfrm>
            <a:off x="1186031" y="1652630"/>
            <a:ext cx="8305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Registreer juiste Sims in het HIS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Ga niet over het advies van de podotherapeut heen registreren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Of ga discussie aan als eerder beschreven.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Belang juiste registratie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Belangrijk van controle van podotherapeuten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800" b="0" i="0" u="none" strike="noStrike" kern="1200" cap="none" spc="0" normalizeH="0" baseline="0" noProof="0">
                <a:ln>
                  <a:noFill/>
                </a:ln>
                <a:solidFill>
                  <a:srgbClr val="33435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Belang kwaliteit van zorg monitoren.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srgbClr val="334355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68256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ub page">
  <a:themeElements>
    <a:clrScheme name="ZorgKoepel">
      <a:dk1>
        <a:srgbClr val="334355"/>
      </a:dk1>
      <a:lt1>
        <a:srgbClr val="FFFFFF"/>
      </a:lt1>
      <a:dk2>
        <a:srgbClr val="334355"/>
      </a:dk2>
      <a:lt2>
        <a:srgbClr val="FFFFFF"/>
      </a:lt2>
      <a:accent1>
        <a:srgbClr val="AFCA00"/>
      </a:accent1>
      <a:accent2>
        <a:srgbClr val="E40044"/>
      </a:accent2>
      <a:accent3>
        <a:srgbClr val="00B6E2"/>
      </a:accent3>
      <a:accent4>
        <a:srgbClr val="AFCA00"/>
      </a:accent4>
      <a:accent5>
        <a:srgbClr val="E40044"/>
      </a:accent5>
      <a:accent6>
        <a:srgbClr val="00B6E2"/>
      </a:accent6>
      <a:hlink>
        <a:srgbClr val="334355"/>
      </a:hlink>
      <a:folHlink>
        <a:srgbClr val="334355"/>
      </a:folHlink>
    </a:clrScheme>
    <a:fontScheme name="Zorgkoep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orgkoepel_sjabloon.potx" id="{99820AD8-AADC-4DAF-9536-50673C769A8F}" vid="{D831BEB2-C97D-43B9-A011-7F5FCF7592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Breedbeeld</PresentationFormat>
  <Paragraphs>78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Kantoorthema</vt:lpstr>
      <vt:lpstr>1_Sub page</vt:lpstr>
      <vt:lpstr>PowerPoint-presentatie</vt:lpstr>
      <vt:lpstr>Voetzorg </vt:lpstr>
      <vt:lpstr>Wat is er veranderd in 2022 in de voetzorg?</vt:lpstr>
      <vt:lpstr>POH heeft een centrale rol</vt:lpstr>
      <vt:lpstr>Verwijzing KIS</vt:lpstr>
      <vt:lpstr>Medische noodzaak </vt:lpstr>
      <vt:lpstr>Voorbeelden medisch noodzakelijk zorg</vt:lpstr>
      <vt:lpstr>Niet eens met besluit podotherapeut</vt:lpstr>
      <vt:lpstr>Registratie HIS</vt:lpstr>
      <vt:lpstr>Leerpunten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Fieneke Neefjes</dc:creator>
  <cp:lastModifiedBy>Fieneke Neefjes</cp:lastModifiedBy>
  <cp:revision>1</cp:revision>
  <dcterms:created xsi:type="dcterms:W3CDTF">2022-09-02T10:04:25Z</dcterms:created>
  <dcterms:modified xsi:type="dcterms:W3CDTF">2022-09-02T10:04:37Z</dcterms:modified>
</cp:coreProperties>
</file>